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7" r:id="rId9"/>
    <p:sldId id="265" r:id="rId10"/>
    <p:sldId id="263" r:id="rId11"/>
    <p:sldId id="268" r:id="rId12"/>
    <p:sldId id="271" r:id="rId13"/>
    <p:sldId id="269" r:id="rId14"/>
    <p:sldId id="270" r:id="rId15"/>
    <p:sldId id="272" r:id="rId1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CF6F087-AF44-4813-A245-0396B96B09F5}" type="datetimeFigureOut">
              <a:rPr lang="fa-IR" smtClean="0"/>
              <a:pPr/>
              <a:t>1437/02/21</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B92018E-39B3-43FD-8458-2BFA425264DF}"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F6F087-AF44-4813-A245-0396B96B09F5}" type="datetimeFigureOut">
              <a:rPr lang="fa-IR" smtClean="0"/>
              <a:pPr/>
              <a:t>1437/02/21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B92018E-39B3-43FD-8458-2BFA425264D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F6F087-AF44-4813-A245-0396B96B09F5}" type="datetimeFigureOut">
              <a:rPr lang="fa-IR" smtClean="0"/>
              <a:pPr/>
              <a:t>1437/02/21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B92018E-39B3-43FD-8458-2BFA425264D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CF6F087-AF44-4813-A245-0396B96B09F5}" type="datetimeFigureOut">
              <a:rPr lang="fa-IR" smtClean="0"/>
              <a:pPr/>
              <a:t>1437/02/21</a:t>
            </a:fld>
            <a:endParaRPr lang="fa-IR"/>
          </a:p>
        </p:txBody>
      </p:sp>
      <p:sp>
        <p:nvSpPr>
          <p:cNvPr id="9" name="Slide Number Placeholder 8"/>
          <p:cNvSpPr>
            <a:spLocks noGrp="1"/>
          </p:cNvSpPr>
          <p:nvPr>
            <p:ph type="sldNum" sz="quarter" idx="15"/>
          </p:nvPr>
        </p:nvSpPr>
        <p:spPr/>
        <p:txBody>
          <a:bodyPr rtlCol="0"/>
          <a:lstStyle/>
          <a:p>
            <a:fld id="{1B92018E-39B3-43FD-8458-2BFA425264DF}"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CF6F087-AF44-4813-A245-0396B96B09F5}" type="datetimeFigureOut">
              <a:rPr lang="fa-IR" smtClean="0"/>
              <a:pPr/>
              <a:t>1437/02/21</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B92018E-39B3-43FD-8458-2BFA425264DF}"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CF6F087-AF44-4813-A245-0396B96B09F5}" type="datetimeFigureOut">
              <a:rPr lang="fa-IR" smtClean="0"/>
              <a:pPr/>
              <a:t>1437/02/21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B92018E-39B3-43FD-8458-2BFA425264DF}"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CF6F087-AF44-4813-A245-0396B96B09F5}" type="datetimeFigureOut">
              <a:rPr lang="fa-IR" smtClean="0"/>
              <a:pPr/>
              <a:t>1437/02/21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B92018E-39B3-43FD-8458-2BFA425264DF}"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CF6F087-AF44-4813-A245-0396B96B09F5}" type="datetimeFigureOut">
              <a:rPr lang="fa-IR" smtClean="0"/>
              <a:pPr/>
              <a:t>1437/02/21</a:t>
            </a:fld>
            <a:endParaRPr lang="fa-IR"/>
          </a:p>
        </p:txBody>
      </p:sp>
      <p:sp>
        <p:nvSpPr>
          <p:cNvPr id="7" name="Slide Number Placeholder 6"/>
          <p:cNvSpPr>
            <a:spLocks noGrp="1"/>
          </p:cNvSpPr>
          <p:nvPr>
            <p:ph type="sldNum" sz="quarter" idx="11"/>
          </p:nvPr>
        </p:nvSpPr>
        <p:spPr/>
        <p:txBody>
          <a:bodyPr rtlCol="0"/>
          <a:lstStyle/>
          <a:p>
            <a:fld id="{1B92018E-39B3-43FD-8458-2BFA425264DF}"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6F087-AF44-4813-A245-0396B96B09F5}" type="datetimeFigureOut">
              <a:rPr lang="fa-IR" smtClean="0"/>
              <a:pPr/>
              <a:t>1437/02/21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B92018E-39B3-43FD-8458-2BFA425264D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CF6F087-AF44-4813-A245-0396B96B09F5}" type="datetimeFigureOut">
              <a:rPr lang="fa-IR" smtClean="0"/>
              <a:pPr/>
              <a:t>1437/02/21</a:t>
            </a:fld>
            <a:endParaRPr lang="fa-IR"/>
          </a:p>
        </p:txBody>
      </p:sp>
      <p:sp>
        <p:nvSpPr>
          <p:cNvPr id="22" name="Slide Number Placeholder 21"/>
          <p:cNvSpPr>
            <a:spLocks noGrp="1"/>
          </p:cNvSpPr>
          <p:nvPr>
            <p:ph type="sldNum" sz="quarter" idx="15"/>
          </p:nvPr>
        </p:nvSpPr>
        <p:spPr/>
        <p:txBody>
          <a:bodyPr rtlCol="0"/>
          <a:lstStyle/>
          <a:p>
            <a:fld id="{1B92018E-39B3-43FD-8458-2BFA425264DF}"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CF6F087-AF44-4813-A245-0396B96B09F5}" type="datetimeFigureOut">
              <a:rPr lang="fa-IR" smtClean="0"/>
              <a:pPr/>
              <a:t>1437/02/21</a:t>
            </a:fld>
            <a:endParaRPr lang="fa-IR"/>
          </a:p>
        </p:txBody>
      </p:sp>
      <p:sp>
        <p:nvSpPr>
          <p:cNvPr id="18" name="Slide Number Placeholder 17"/>
          <p:cNvSpPr>
            <a:spLocks noGrp="1"/>
          </p:cNvSpPr>
          <p:nvPr>
            <p:ph type="sldNum" sz="quarter" idx="11"/>
          </p:nvPr>
        </p:nvSpPr>
        <p:spPr/>
        <p:txBody>
          <a:bodyPr rtlCol="0"/>
          <a:lstStyle/>
          <a:p>
            <a:fld id="{1B92018E-39B3-43FD-8458-2BFA425264DF}"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CF6F087-AF44-4813-A245-0396B96B09F5}" type="datetimeFigureOut">
              <a:rPr lang="fa-IR" smtClean="0"/>
              <a:pPr/>
              <a:t>1437/02/21</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B92018E-39B3-43FD-8458-2BFA425264DF}"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258" y="928670"/>
            <a:ext cx="7786742" cy="664602"/>
          </a:xfrm>
        </p:spPr>
        <p:txBody>
          <a:bodyPr>
            <a:normAutofit fontScale="90000"/>
          </a:bodyPr>
          <a:lstStyle/>
          <a:p>
            <a:r>
              <a:rPr lang="fa-IR"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fa-IR"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ar-SA" sz="4900"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چگونه شغلی که دوست داریم انتخاب کنیم</a:t>
            </a:r>
            <a:r>
              <a:rPr lang="en-US"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fa-IR"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Picture 2" descr="C:\Documents and Settings\Administrator\Desktop\New Folder\IMG_20151128_232019.jpg"/>
          <p:cNvPicPr/>
          <p:nvPr/>
        </p:nvPicPr>
        <p:blipFill>
          <a:blip r:embed="rId3" cstate="print"/>
          <a:srcRect/>
          <a:stretch>
            <a:fillRect/>
          </a:stretch>
        </p:blipFill>
        <p:spPr bwMode="auto">
          <a:xfrm>
            <a:off x="2285984" y="1643050"/>
            <a:ext cx="6696743" cy="4402609"/>
          </a:xfrm>
          <a:prstGeom prst="rect">
            <a:avLst/>
          </a:prstGeom>
          <a:noFill/>
          <a:ln w="9525">
            <a:noFill/>
            <a:miter lim="800000"/>
            <a:headEnd/>
            <a:tailEnd/>
          </a:ln>
        </p:spPr>
      </p:pic>
      <p:sp>
        <p:nvSpPr>
          <p:cNvPr id="4" name="Rectangle 3"/>
          <p:cNvSpPr/>
          <p:nvPr/>
        </p:nvSpPr>
        <p:spPr>
          <a:xfrm>
            <a:off x="2000232" y="285728"/>
            <a:ext cx="5214974" cy="1754326"/>
          </a:xfrm>
          <a:prstGeom prst="rect">
            <a:avLst/>
          </a:prstGeom>
          <a:noFill/>
        </p:spPr>
        <p:txBody>
          <a:bodyPr wrap="square" lIns="91440" tIns="45720" rIns="91440" bIns="45720">
            <a:spAutoFit/>
          </a:bodyPr>
          <a:lstStyle/>
          <a:p>
            <a:pPr algn="ctr"/>
            <a:endPar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P3396.WAV">
            <a:hlinkClick r:id="" action="ppaction://media"/>
          </p:cNvPr>
          <p:cNvPicPr>
            <a:picLocks noRot="1" noChangeAspect="1"/>
          </p:cNvPicPr>
          <p:nvPr>
            <a:wavAudioFile r:embed="rId1" name="~PP3396.WAV"/>
          </p:nvPr>
        </p:nvPicPr>
        <p:blipFill>
          <a:blip r:embed="rId4"/>
          <a:stretch>
            <a:fillRect/>
          </a:stretch>
        </p:blipFill>
        <p:spPr>
          <a:xfrm>
            <a:off x="8632825" y="6346825"/>
            <a:ext cx="304800" cy="304800"/>
          </a:xfrm>
          <a:prstGeom prst="rect">
            <a:avLst/>
          </a:prstGeom>
        </p:spPr>
      </p:pic>
    </p:spTree>
  </p:cSld>
  <p:clrMapOvr>
    <a:masterClrMapping/>
  </p:clrMapOvr>
  <p:transition advTm="2516">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786058"/>
            <a:ext cx="8115328" cy="725470"/>
          </a:xfrm>
        </p:spPr>
        <p:txBody>
          <a:bodyPr>
            <a:normAutofit fontScale="90000"/>
          </a:bodyPr>
          <a:lstStyle/>
          <a:p>
            <a:pPr algn="r"/>
            <a:r>
              <a:rPr lang="fa-IR" sz="3600" b="1" dirty="0" smtClean="0"/>
              <a:t>خلق را تقلیدشان بر باد داد </a:t>
            </a:r>
            <a:br>
              <a:rPr lang="fa-IR" sz="3600" b="1" dirty="0" smtClean="0"/>
            </a:br>
            <a:r>
              <a:rPr lang="fa-IR" sz="3600" b="1" dirty="0" smtClean="0"/>
              <a:t>                                   ای دو صد لعنت بر این تقلید باد</a:t>
            </a:r>
            <a:r>
              <a:rPr lang="fa-IR" dirty="0" smtClean="0"/>
              <a:t/>
            </a:r>
            <a:br>
              <a:rPr lang="fa-IR" dirty="0" smtClean="0"/>
            </a:br>
            <a:r>
              <a:rPr lang="fa-IR" dirty="0" smtClean="0"/>
              <a:t/>
            </a:r>
            <a:br>
              <a:rPr lang="fa-IR" dirty="0" smtClean="0"/>
            </a:br>
            <a:r>
              <a:rPr lang="fa-IR" sz="2700" dirty="0" smtClean="0"/>
              <a:t>استاد پس از نمایش کلیپ آسانسور</a:t>
            </a:r>
            <a:br>
              <a:rPr lang="fa-IR" sz="2700" dirty="0" smtClean="0"/>
            </a:br>
            <a:r>
              <a:rPr lang="fa-IR" sz="2700" dirty="0" smtClean="0"/>
              <a:t> ب نقد فیلم با دانشجویان پرداختند ،ک تقلید کور کورانه بشر مانع پیشرفت انسان در زندگی میشود.</a:t>
            </a:r>
            <a:br>
              <a:rPr lang="fa-IR" sz="2700" dirty="0" smtClean="0"/>
            </a:br>
            <a:r>
              <a:rPr lang="fa-IR" sz="2700" dirty="0" smtClean="0"/>
              <a:t>گاهی اوقات راههایی ک همه ب سمت آن میروند درست نیست و نباید تقلید در زنگی انسان جایی داشته باشد .</a:t>
            </a:r>
            <a:endParaRPr lang="fa-IR" dirty="0"/>
          </a:p>
        </p:txBody>
      </p:sp>
      <p:sp>
        <p:nvSpPr>
          <p:cNvPr id="7" name="Rectangle 6"/>
          <p:cNvSpPr/>
          <p:nvPr/>
        </p:nvSpPr>
        <p:spPr>
          <a:xfrm>
            <a:off x="1071538" y="4000504"/>
            <a:ext cx="7500990" cy="1938992"/>
          </a:xfrm>
          <a:prstGeom prst="rect">
            <a:avLst/>
          </a:prstGeom>
        </p:spPr>
        <p:txBody>
          <a:bodyPr wrap="square">
            <a:spAutoFit/>
          </a:bodyPr>
          <a:lstStyle/>
          <a:p>
            <a:r>
              <a:rPr lang="ar-SA" sz="2400" b="1" dirty="0" smtClean="0"/>
              <a:t>ارتقای کیفیت زندگی </a:t>
            </a:r>
            <a:r>
              <a:rPr lang="en-US" sz="2400" dirty="0" smtClean="0"/>
              <a:t/>
            </a:r>
            <a:br>
              <a:rPr lang="en-US" sz="2400" dirty="0" smtClean="0"/>
            </a:br>
            <a:r>
              <a:rPr lang="ar-SA" sz="2400" dirty="0" smtClean="0"/>
              <a:t>از خود انسان شروع میشود و تمومی ندارد یعنی همیشه در حال رشد است. مراحلی که میگذرونیم،  مثل: نخ تسبیح</a:t>
            </a:r>
            <a:r>
              <a:rPr lang="en-US" sz="2400" dirty="0" smtClean="0"/>
              <a:t/>
            </a:r>
            <a:br>
              <a:rPr lang="en-US" sz="2400" dirty="0" smtClean="0"/>
            </a:br>
            <a:r>
              <a:rPr lang="ar-SA" sz="2400" dirty="0" smtClean="0"/>
              <a:t>نخ تسبیح زندگیمون مسیرهایی است که بدون در نظر گرفتن پول و... است . یعنی کسب تجربه ها، حتی دزدی میتونه یکی از قسمت های مسیرمون باشد </a:t>
            </a:r>
            <a:endParaRPr lang="en-US" sz="2400" dirty="0"/>
          </a:p>
        </p:txBody>
      </p:sp>
      <p:pic>
        <p:nvPicPr>
          <p:cNvPr id="8" name="Picture 7" descr="C:\Documents and Settings\Administrator\Desktop\New Folder\IMG_20151128_232056.jpg"/>
          <p:cNvPicPr/>
          <p:nvPr/>
        </p:nvPicPr>
        <p:blipFill>
          <a:blip r:embed="rId2" cstate="print"/>
          <a:srcRect/>
          <a:stretch>
            <a:fillRect/>
          </a:stretch>
        </p:blipFill>
        <p:spPr bwMode="auto">
          <a:xfrm>
            <a:off x="2786050" y="3214686"/>
            <a:ext cx="1978083" cy="1189998"/>
          </a:xfrm>
          <a:prstGeom prst="rect">
            <a:avLst/>
          </a:prstGeom>
          <a:noFill/>
          <a:ln w="9525">
            <a:noFill/>
            <a:miter lim="800000"/>
            <a:headEnd/>
            <a:tailEnd/>
          </a:ln>
        </p:spPr>
      </p:pic>
    </p:spTree>
  </p:cSld>
  <p:clrMapOvr>
    <a:masterClrMapping/>
  </p:clrMapOvr>
  <p:transition advTm="215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5720" y="4929198"/>
            <a:ext cx="8258204" cy="725470"/>
          </a:xfrm>
        </p:spPr>
        <p:txBody>
          <a:bodyPr>
            <a:normAutofit fontScale="90000"/>
          </a:bodyPr>
          <a:lstStyle/>
          <a:p>
            <a:pPr algn="r"/>
            <a:r>
              <a:rPr lang="fa-IR" sz="3600" b="1" dirty="0" smtClean="0"/>
              <a:t>تشکیل تیم های سه نفره برای پیدا کردن ایده براساس مثال نخ تسبیح:</a:t>
            </a:r>
            <a:r>
              <a:rPr lang="fa-IR" dirty="0" smtClean="0"/>
              <a:t/>
            </a:r>
            <a:br>
              <a:rPr lang="fa-IR" dirty="0" smtClean="0"/>
            </a:br>
            <a:r>
              <a:rPr lang="fa-IR" sz="2700" dirty="0" smtClean="0"/>
              <a:t>پس تشکیل تیم های سه نفره برای پیدا کردن ایده برای رسیدن ب هدف دانشجویان ده دقیقه فرصت داشتند:</a:t>
            </a:r>
            <a:br>
              <a:rPr lang="fa-IR" sz="2700" dirty="0" smtClean="0"/>
            </a:br>
            <a:r>
              <a:rPr lang="fa-IR" sz="2700" dirty="0" smtClean="0"/>
              <a:t>با گذشت ده دقیقه نمایندگانی از هر تیم برای ارایه ایده حاضر شدند و ارایه دادند که به بعضی از آن ها اشاره میکنیم :</a:t>
            </a:r>
            <a:r>
              <a:rPr lang="fa-IR" dirty="0" smtClean="0"/>
              <a:t/>
            </a:r>
            <a:br>
              <a:rPr lang="fa-IR" dirty="0" smtClean="0"/>
            </a:br>
            <a:r>
              <a:rPr lang="fa-IR" sz="3600" b="1" dirty="0" smtClean="0">
                <a:latin typeface="Goudy Old Style" pitchFamily="18" charset="0"/>
                <a:cs typeface="Nazanin" pitchFamily="2" charset="-78"/>
              </a:rPr>
              <a:t>1.در دست داشتن زمان</a:t>
            </a:r>
            <a:br>
              <a:rPr lang="fa-IR" sz="3600" b="1" dirty="0" smtClean="0">
                <a:latin typeface="Goudy Old Style" pitchFamily="18" charset="0"/>
                <a:cs typeface="Nazanin" pitchFamily="2" charset="-78"/>
              </a:rPr>
            </a:br>
            <a:r>
              <a:rPr lang="fa-IR" sz="3600" b="1" dirty="0" smtClean="0">
                <a:latin typeface="Goudy Old Style" pitchFamily="18" charset="0"/>
                <a:cs typeface="Nazanin" pitchFamily="2" charset="-78"/>
              </a:rPr>
              <a:t>2.لذت بردن از زمان </a:t>
            </a:r>
            <a:br>
              <a:rPr lang="fa-IR" sz="3600" b="1" dirty="0" smtClean="0">
                <a:latin typeface="Goudy Old Style" pitchFamily="18" charset="0"/>
                <a:cs typeface="Nazanin" pitchFamily="2" charset="-78"/>
              </a:rPr>
            </a:br>
            <a:r>
              <a:rPr lang="fa-IR" sz="3600" b="1" dirty="0" smtClean="0">
                <a:latin typeface="Goudy Old Style" pitchFamily="18" charset="0"/>
                <a:cs typeface="Nazanin" pitchFamily="2" charset="-78"/>
              </a:rPr>
              <a:t>3اولویت بندی مهارت ها</a:t>
            </a:r>
            <a:br>
              <a:rPr lang="fa-IR" sz="3600" b="1" dirty="0" smtClean="0">
                <a:latin typeface="Goudy Old Style" pitchFamily="18" charset="0"/>
                <a:cs typeface="Nazanin" pitchFamily="2" charset="-78"/>
              </a:rPr>
            </a:br>
            <a:r>
              <a:rPr lang="fa-IR" sz="3600" b="1" dirty="0" smtClean="0">
                <a:latin typeface="Goudy Old Style" pitchFamily="18" charset="0"/>
                <a:cs typeface="Nazanin" pitchFamily="2" charset="-78"/>
              </a:rPr>
              <a:t>4.علاقه</a:t>
            </a:r>
            <a:br>
              <a:rPr lang="fa-IR" sz="3600" b="1" dirty="0" smtClean="0">
                <a:latin typeface="Goudy Old Style" pitchFamily="18" charset="0"/>
                <a:cs typeface="Nazanin" pitchFamily="2" charset="-78"/>
              </a:rPr>
            </a:br>
            <a:r>
              <a:rPr lang="fa-IR" sz="3600" b="1" dirty="0" smtClean="0">
                <a:latin typeface="Goudy Old Style" pitchFamily="18" charset="0"/>
                <a:cs typeface="Nazanin" pitchFamily="2" charset="-78"/>
              </a:rPr>
              <a:t>5.جمع بندی تجربه ها </a:t>
            </a:r>
            <a:endParaRPr lang="en-US" b="1" dirty="0">
              <a:latin typeface="Goudy Old Style" pitchFamily="18" charset="0"/>
              <a:cs typeface="Nazanin" pitchFamily="2" charset="-78"/>
            </a:endParaRPr>
          </a:p>
        </p:txBody>
      </p:sp>
      <p:pic>
        <p:nvPicPr>
          <p:cNvPr id="6" name="Picture 5" descr="C:\Documents and Settings\Administrator\Desktop\New Folder\IMG_20151128_232059.jpg"/>
          <p:cNvPicPr/>
          <p:nvPr/>
        </p:nvPicPr>
        <p:blipFill>
          <a:blip r:embed="rId2" cstate="print"/>
          <a:srcRect/>
          <a:stretch>
            <a:fillRect/>
          </a:stretch>
        </p:blipFill>
        <p:spPr bwMode="auto">
          <a:xfrm>
            <a:off x="500034" y="3143248"/>
            <a:ext cx="4143403" cy="3143272"/>
          </a:xfrm>
          <a:prstGeom prst="rect">
            <a:avLst/>
          </a:prstGeom>
          <a:noFill/>
          <a:ln w="9525">
            <a:noFill/>
            <a:miter lim="800000"/>
            <a:headEnd/>
            <a:tailEnd/>
          </a:ln>
        </p:spPr>
      </p:pic>
    </p:spTree>
  </p:cSld>
  <p:clrMapOvr>
    <a:masterClrMapping/>
  </p:clrMapOvr>
  <p:transition advTm="126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500306"/>
            <a:ext cx="7467600" cy="2290266"/>
          </a:xfrm>
        </p:spPr>
        <p:txBody>
          <a:bodyPr>
            <a:normAutofit fontScale="90000"/>
          </a:bodyPr>
          <a:lstStyle/>
          <a:p>
            <a:pPr algn="r"/>
            <a:r>
              <a:rPr lang="fa-IR" sz="3600" b="1" dirty="0" smtClean="0"/>
              <a:t>راههای رسیدن به یک شغل ایده آل </a:t>
            </a:r>
            <a:r>
              <a:rPr lang="en-US" dirty="0" smtClean="0"/>
              <a:t/>
            </a:r>
            <a:br>
              <a:rPr lang="en-US" dirty="0" smtClean="0"/>
            </a:br>
            <a:r>
              <a:rPr lang="ar-SA" dirty="0" smtClean="0"/>
              <a:t>با موارد مسیر زندگی چند تا رشته ای که علاقه داریم تجربه کنیم و رشته ای که مزه اش بهتر است انتخاب کنیم.</a:t>
            </a:r>
            <a:r>
              <a:rPr lang="fa-IR" dirty="0" smtClean="0"/>
              <a:t>در اصل علاقه اولین اولویت برای رسیدن ب هدف باشد.به ترتیب اولویت بندی :</a:t>
            </a:r>
            <a:br>
              <a:rPr lang="fa-IR" dirty="0" smtClean="0"/>
            </a:br>
            <a:r>
              <a:rPr lang="fa-IR" sz="4000" b="1" dirty="0" smtClean="0"/>
              <a:t>1.علاقه</a:t>
            </a:r>
            <a:br>
              <a:rPr lang="fa-IR" sz="4000" b="1" dirty="0" smtClean="0"/>
            </a:br>
            <a:r>
              <a:rPr lang="fa-IR" sz="4000" b="1" dirty="0" smtClean="0"/>
              <a:t>2.مهارت</a:t>
            </a:r>
            <a:br>
              <a:rPr lang="fa-IR" sz="4000" b="1" dirty="0" smtClean="0"/>
            </a:br>
            <a:r>
              <a:rPr lang="fa-IR" sz="4000" b="1" dirty="0" smtClean="0"/>
              <a:t>3.پول  </a:t>
            </a:r>
            <a:r>
              <a:rPr lang="en-US" dirty="0" smtClean="0"/>
              <a:t/>
            </a:r>
            <a:br>
              <a:rPr lang="en-US" dirty="0" smtClean="0"/>
            </a:br>
            <a:r>
              <a:rPr lang="en-US" dirty="0" smtClean="0"/>
              <a:t/>
            </a:r>
            <a:br>
              <a:rPr lang="en-US" dirty="0" smtClean="0"/>
            </a:br>
            <a:endParaRPr lang="fa-IR" dirty="0"/>
          </a:p>
        </p:txBody>
      </p:sp>
      <p:pic>
        <p:nvPicPr>
          <p:cNvPr id="5" name="Picture 4" descr="IMG_20151202_190539_1.jpg"/>
          <p:cNvPicPr>
            <a:picLocks noChangeAspect="1"/>
          </p:cNvPicPr>
          <p:nvPr/>
        </p:nvPicPr>
        <p:blipFill>
          <a:blip r:embed="rId2"/>
          <a:stretch>
            <a:fillRect/>
          </a:stretch>
        </p:blipFill>
        <p:spPr>
          <a:xfrm>
            <a:off x="1285852" y="2571744"/>
            <a:ext cx="5572164" cy="3871918"/>
          </a:xfrm>
          <a:prstGeom prst="rect">
            <a:avLst/>
          </a:prstGeom>
        </p:spPr>
      </p:pic>
    </p:spTree>
  </p:cSld>
  <p:clrMapOvr>
    <a:masterClrMapping/>
  </p:clrMapOvr>
  <p:transition advTm="162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00" y="214290"/>
            <a:ext cx="7467600" cy="500066"/>
          </a:xfrm>
        </p:spPr>
        <p:txBody>
          <a:bodyPr>
            <a:noAutofit/>
          </a:bodyPr>
          <a:lstStyle/>
          <a:p>
            <a:pPr algn="r"/>
            <a:r>
              <a:rPr lang="fa-IR" sz="3200" b="1" dirty="0" smtClean="0"/>
              <a:t>سه عنصر اصلی انتخاب شغل ایده آل و اثرات آن</a:t>
            </a:r>
            <a:endParaRPr lang="en-US" sz="3200" b="1" dirty="0"/>
          </a:p>
        </p:txBody>
      </p:sp>
      <p:sp>
        <p:nvSpPr>
          <p:cNvPr id="6" name="Content Placeholder 5"/>
          <p:cNvSpPr>
            <a:spLocks noGrp="1"/>
          </p:cNvSpPr>
          <p:nvPr>
            <p:ph sz="quarter" idx="1"/>
          </p:nvPr>
        </p:nvSpPr>
        <p:spPr>
          <a:xfrm>
            <a:off x="1214414" y="5072074"/>
            <a:ext cx="7467600" cy="1401878"/>
          </a:xfrm>
        </p:spPr>
        <p:txBody>
          <a:bodyPr/>
          <a:lstStyle/>
          <a:p>
            <a:pPr>
              <a:buNone/>
            </a:pPr>
            <a:endParaRPr lang="fa-IR" dirty="0" smtClean="0"/>
          </a:p>
          <a:p>
            <a:pPr>
              <a:buNone/>
            </a:pPr>
            <a:endParaRPr lang="fa-IR" dirty="0" smtClean="0"/>
          </a:p>
        </p:txBody>
      </p:sp>
      <p:pic>
        <p:nvPicPr>
          <p:cNvPr id="7" name="Picture 6" descr="C:\Documents and Settings\Administrator\Desktop\New Folder\IMG_20151128_231830.jpg"/>
          <p:cNvPicPr/>
          <p:nvPr/>
        </p:nvPicPr>
        <p:blipFill>
          <a:blip r:embed="rId2" cstate="print"/>
          <a:srcRect/>
          <a:stretch>
            <a:fillRect/>
          </a:stretch>
        </p:blipFill>
        <p:spPr bwMode="auto">
          <a:xfrm>
            <a:off x="214282" y="714356"/>
            <a:ext cx="4500594" cy="3429024"/>
          </a:xfrm>
          <a:prstGeom prst="rect">
            <a:avLst/>
          </a:prstGeom>
          <a:noFill/>
          <a:ln w="9525">
            <a:noFill/>
            <a:miter lim="800000"/>
            <a:headEnd/>
            <a:tailEnd/>
          </a:ln>
        </p:spPr>
      </p:pic>
      <p:pic>
        <p:nvPicPr>
          <p:cNvPr id="8" name="Picture 7" descr="C:\Documents and Settings\Administrator\Desktop\New Folder\IMG_20151128_231842.jpg"/>
          <p:cNvPicPr/>
          <p:nvPr/>
        </p:nvPicPr>
        <p:blipFill>
          <a:blip r:embed="rId3" cstate="print"/>
          <a:srcRect/>
          <a:stretch>
            <a:fillRect/>
          </a:stretch>
        </p:blipFill>
        <p:spPr bwMode="auto">
          <a:xfrm>
            <a:off x="4786314" y="3143248"/>
            <a:ext cx="3955342" cy="3518701"/>
          </a:xfrm>
          <a:prstGeom prst="rect">
            <a:avLst/>
          </a:prstGeom>
          <a:noFill/>
          <a:ln w="9525">
            <a:noFill/>
            <a:miter lim="800000"/>
            <a:headEnd/>
            <a:tailEnd/>
          </a:ln>
        </p:spPr>
      </p:pic>
      <p:sp>
        <p:nvSpPr>
          <p:cNvPr id="9" name="Rectangle 8"/>
          <p:cNvSpPr/>
          <p:nvPr/>
        </p:nvSpPr>
        <p:spPr>
          <a:xfrm>
            <a:off x="4643438" y="928670"/>
            <a:ext cx="3929090" cy="1938992"/>
          </a:xfrm>
          <a:prstGeom prst="rect">
            <a:avLst/>
          </a:prstGeom>
        </p:spPr>
        <p:txBody>
          <a:bodyPr wrap="square">
            <a:spAutoFit/>
          </a:bodyPr>
          <a:lstStyle/>
          <a:p>
            <a:r>
              <a:rPr lang="ar-SA" sz="2400" b="1" dirty="0" smtClean="0"/>
              <a:t>اول </a:t>
            </a:r>
            <a:r>
              <a:rPr lang="fa-IR" sz="2400" dirty="0" smtClean="0"/>
              <a:t>  </a:t>
            </a:r>
            <a:r>
              <a:rPr lang="ar-SA" sz="2400" dirty="0" smtClean="0"/>
              <a:t>علاقه و دوست داشتن</a:t>
            </a:r>
            <a:r>
              <a:rPr lang="en-US" sz="2400" dirty="0" smtClean="0"/>
              <a:t/>
            </a:r>
            <a:br>
              <a:rPr lang="en-US" sz="2400" dirty="0" smtClean="0"/>
            </a:br>
            <a:r>
              <a:rPr lang="fa-IR" sz="2400" b="1" dirty="0" smtClean="0"/>
              <a:t>دوم</a:t>
            </a:r>
            <a:r>
              <a:rPr lang="fa-IR" sz="2400" dirty="0" smtClean="0"/>
              <a:t> </a:t>
            </a:r>
            <a:r>
              <a:rPr lang="ar-SA" sz="2400" dirty="0" smtClean="0"/>
              <a:t> تخصص و مهارت و توانمندی  </a:t>
            </a:r>
            <a:r>
              <a:rPr lang="en-US" sz="2400" dirty="0" smtClean="0"/>
              <a:t/>
            </a:r>
            <a:br>
              <a:rPr lang="en-US" sz="2400" dirty="0" smtClean="0"/>
            </a:br>
            <a:r>
              <a:rPr lang="fa-IR" sz="2400" b="1" dirty="0" smtClean="0"/>
              <a:t>سوم </a:t>
            </a:r>
            <a:r>
              <a:rPr lang="ar-SA" sz="2400" dirty="0" smtClean="0"/>
              <a:t> چطور پول درآوردن و پولی که در میاورید برای همان علاقه خرج کنیم</a:t>
            </a:r>
            <a:endParaRPr lang="en-US" sz="2400" dirty="0"/>
          </a:p>
        </p:txBody>
      </p:sp>
    </p:spTree>
  </p:cSld>
  <p:clrMapOvr>
    <a:masterClrMapping/>
  </p:clrMapOvr>
  <p:transition advTm="225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
            </a:r>
            <a:br>
              <a:rPr lang="en-US" dirty="0" smtClean="0"/>
            </a:br>
            <a:endParaRPr lang="fa-IR" dirty="0"/>
          </a:p>
        </p:txBody>
      </p:sp>
      <p:sp>
        <p:nvSpPr>
          <p:cNvPr id="3" name="Content Placeholder 2"/>
          <p:cNvSpPr>
            <a:spLocks noGrp="1"/>
          </p:cNvSpPr>
          <p:nvPr>
            <p:ph sz="quarter" idx="1"/>
          </p:nvPr>
        </p:nvSpPr>
        <p:spPr>
          <a:xfrm>
            <a:off x="457200" y="285728"/>
            <a:ext cx="8115328" cy="1785950"/>
          </a:xfrm>
        </p:spPr>
        <p:txBody>
          <a:bodyPr>
            <a:normAutofit fontScale="25000" lnSpcReduction="20000"/>
          </a:bodyPr>
          <a:lstStyle/>
          <a:p>
            <a:pPr>
              <a:buNone/>
            </a:pPr>
            <a:r>
              <a:rPr lang="fa-IR" sz="12800" b="1" dirty="0" smtClean="0"/>
              <a:t>نکته پایانی:</a:t>
            </a:r>
          </a:p>
          <a:p>
            <a:pPr>
              <a:buNone/>
            </a:pPr>
            <a:endParaRPr lang="fa-IR" sz="11200" dirty="0" smtClean="0"/>
          </a:p>
          <a:p>
            <a:pPr>
              <a:buNone/>
            </a:pPr>
            <a:r>
              <a:rPr lang="fa-IR" sz="11200" dirty="0" smtClean="0"/>
              <a:t>مهم ترین ویژگی برای 20 تا 30 ساله ها </a:t>
            </a:r>
            <a:r>
              <a:rPr lang="fa-IR" sz="11200" b="1" dirty="0" smtClean="0"/>
              <a:t>ریسک پذیری </a:t>
            </a:r>
            <a:r>
              <a:rPr lang="fa-IR" sz="11200" dirty="0" smtClean="0"/>
              <a:t>است.</a:t>
            </a:r>
          </a:p>
          <a:p>
            <a:pPr>
              <a:buNone/>
            </a:pPr>
            <a:endParaRPr lang="fa-IR" sz="11200" dirty="0" smtClean="0"/>
          </a:p>
          <a:p>
            <a:pPr>
              <a:buNone/>
            </a:pPr>
            <a:r>
              <a:rPr lang="fa-IR" sz="11200" dirty="0" smtClean="0"/>
              <a:t>فرصت ریسک کردن در این سن زیاد است و در این سن میتوان تجربه های زیادی پیدا کرد تا هدف بهتری را انتخاب کرد .</a:t>
            </a:r>
          </a:p>
          <a:p>
            <a:pPr>
              <a:buNone/>
            </a:pPr>
            <a:endParaRPr lang="fa-IR" sz="11200" dirty="0" smtClean="0"/>
          </a:p>
          <a:p>
            <a:pPr>
              <a:buNone/>
            </a:pPr>
            <a:r>
              <a:rPr lang="fa-IR" sz="11200" dirty="0" smtClean="0"/>
              <a:t>زندگی خوب ،رابطه ی خوب ،شغل خوب را باید بسازیم نه اینه در اختیارمون قرار بدهند .</a:t>
            </a:r>
            <a:endParaRPr lang="fa-IR" dirty="0" smtClean="0"/>
          </a:p>
          <a:p>
            <a:pPr>
              <a:buNone/>
            </a:pPr>
            <a:endParaRPr lang="en-US" dirty="0"/>
          </a:p>
        </p:txBody>
      </p:sp>
      <p:pic>
        <p:nvPicPr>
          <p:cNvPr id="4" name="Picture 3" descr="IMG_20151202_190742.jpg"/>
          <p:cNvPicPr>
            <a:picLocks noChangeAspect="1"/>
          </p:cNvPicPr>
          <p:nvPr/>
        </p:nvPicPr>
        <p:blipFill>
          <a:blip r:embed="rId2"/>
          <a:stretch>
            <a:fillRect/>
          </a:stretch>
        </p:blipFill>
        <p:spPr>
          <a:xfrm>
            <a:off x="1214414" y="3857628"/>
            <a:ext cx="5357826" cy="2600324"/>
          </a:xfrm>
          <a:prstGeom prst="rect">
            <a:avLst/>
          </a:prstGeom>
        </p:spPr>
      </p:pic>
    </p:spTree>
  </p:cSld>
  <p:clrMapOvr>
    <a:masterClrMapping/>
  </p:clrMapOvr>
  <p:transition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3571876"/>
            <a:ext cx="7467600" cy="642942"/>
          </a:xfrm>
        </p:spPr>
        <p:txBody>
          <a:bodyPr>
            <a:normAutofit fontScale="90000"/>
          </a:bodyPr>
          <a:lstStyle/>
          <a:p>
            <a:pPr algn="r"/>
            <a:r>
              <a:rPr lang="fa-IR" sz="4000" b="1" dirty="0" smtClean="0"/>
              <a:t>اسامی شرکت کنندگان در سمینار:</a:t>
            </a:r>
            <a:r>
              <a:rPr lang="fa-IR" sz="3600" b="1" dirty="0" smtClean="0"/>
              <a:t/>
            </a:r>
            <a:br>
              <a:rPr lang="fa-IR" sz="3600" b="1" dirty="0" smtClean="0"/>
            </a:br>
            <a:r>
              <a:rPr lang="fa-IR" sz="3600" b="1" dirty="0" smtClean="0"/>
              <a:t/>
            </a:r>
            <a:br>
              <a:rPr lang="fa-IR" sz="3600" b="1" dirty="0" smtClean="0"/>
            </a:br>
            <a:r>
              <a:rPr lang="fa-IR" dirty="0" smtClean="0"/>
              <a:t>1.فاطمه شکاری</a:t>
            </a:r>
            <a:br>
              <a:rPr lang="fa-IR" dirty="0" smtClean="0"/>
            </a:br>
            <a:r>
              <a:rPr lang="fa-IR" dirty="0" smtClean="0"/>
              <a:t>2.فاطمه چرمی </a:t>
            </a:r>
            <a:br>
              <a:rPr lang="fa-IR" dirty="0" smtClean="0"/>
            </a:br>
            <a:r>
              <a:rPr lang="fa-IR" dirty="0" smtClean="0"/>
              <a:t>3.افسانه صمیمی نسب</a:t>
            </a:r>
            <a:br>
              <a:rPr lang="fa-IR" dirty="0" smtClean="0"/>
            </a:br>
            <a:r>
              <a:rPr lang="fa-IR" dirty="0" smtClean="0"/>
              <a:t>4.فاطمه زکیان </a:t>
            </a:r>
            <a:br>
              <a:rPr lang="fa-IR" dirty="0" smtClean="0"/>
            </a:br>
            <a:r>
              <a:rPr lang="fa-IR" dirty="0" smtClean="0"/>
              <a:t>5.زهرا فرجادی</a:t>
            </a:r>
            <a:br>
              <a:rPr lang="fa-IR" dirty="0" smtClean="0"/>
            </a:br>
            <a:r>
              <a:rPr lang="fa-IR" dirty="0" smtClean="0"/>
              <a:t>6.مریم عرب شاهی </a:t>
            </a:r>
            <a:endParaRPr lang="en-US" dirty="0"/>
          </a:p>
        </p:txBody>
      </p:sp>
      <p:pic>
        <p:nvPicPr>
          <p:cNvPr id="5" name="Picture 4" descr="IMAG0146.jpg"/>
          <p:cNvPicPr>
            <a:picLocks noChangeAspect="1"/>
          </p:cNvPicPr>
          <p:nvPr/>
        </p:nvPicPr>
        <p:blipFill>
          <a:blip r:embed="rId2" cstate="print"/>
          <a:stretch>
            <a:fillRect/>
          </a:stretch>
        </p:blipFill>
        <p:spPr>
          <a:xfrm>
            <a:off x="500034" y="2214554"/>
            <a:ext cx="5214942" cy="3644407"/>
          </a:xfrm>
          <a:prstGeom prst="rect">
            <a:avLst/>
          </a:prstGeom>
        </p:spPr>
      </p:pic>
    </p:spTree>
  </p:cSld>
  <p:clrMapOvr>
    <a:masterClrMapping/>
  </p:clrMapOvr>
  <p:transition advTm="186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321008" cy="5237774"/>
          </a:xfrm>
        </p:spPr>
        <p:txBody>
          <a:bodyPr>
            <a:normAutofit fontScale="90000"/>
          </a:bodyPr>
          <a:lstStyle/>
          <a:p>
            <a:pPr algn="r"/>
            <a:r>
              <a:rPr lang="en-US" sz="4000" b="1" dirty="0" smtClean="0">
                <a:latin typeface="Arial Black" pitchFamily="34" charset="0"/>
              </a:rPr>
              <a:t/>
            </a:r>
            <a:br>
              <a:rPr lang="en-US" sz="4000" b="1" dirty="0" smtClean="0">
                <a:latin typeface="Arial Black" pitchFamily="34" charset="0"/>
              </a:rPr>
            </a:br>
            <a:r>
              <a:rPr lang="en-US" sz="4000" b="1" dirty="0" smtClean="0">
                <a:latin typeface="Arial Black" pitchFamily="34" charset="0"/>
              </a:rPr>
              <a:t/>
            </a:r>
            <a:br>
              <a:rPr lang="en-US" sz="4000" b="1" dirty="0" smtClean="0">
                <a:latin typeface="Arial Black" pitchFamily="34" charset="0"/>
              </a:rPr>
            </a:br>
            <a:r>
              <a:rPr lang="en-US" sz="4000" b="1" dirty="0" smtClean="0">
                <a:latin typeface="Arial Black" pitchFamily="34" charset="0"/>
              </a:rPr>
              <a:t/>
            </a:r>
            <a:br>
              <a:rPr lang="en-US" sz="4000" b="1" dirty="0" smtClean="0">
                <a:latin typeface="Arial Black" pitchFamily="34" charset="0"/>
              </a:rPr>
            </a:br>
            <a:r>
              <a:rPr lang="en-US" sz="4000" b="1" dirty="0" smtClean="0">
                <a:latin typeface="Arial Black" pitchFamily="34" charset="0"/>
              </a:rPr>
              <a:t/>
            </a:r>
            <a:br>
              <a:rPr lang="en-US" sz="4000" b="1" dirty="0" smtClean="0">
                <a:latin typeface="Arial Black" pitchFamily="34" charset="0"/>
              </a:rPr>
            </a:br>
            <a:r>
              <a:rPr lang="en-US" sz="4000" b="1" dirty="0" smtClean="0">
                <a:latin typeface="Arial Black" pitchFamily="34" charset="0"/>
              </a:rPr>
              <a:t/>
            </a:r>
            <a:br>
              <a:rPr lang="en-US" sz="4000" b="1" dirty="0" smtClean="0">
                <a:latin typeface="Arial Black" pitchFamily="34" charset="0"/>
              </a:rPr>
            </a:br>
            <a:r>
              <a:rPr lang="en-US" sz="4000" b="1" dirty="0" smtClean="0">
                <a:latin typeface="Arial Black" pitchFamily="34" charset="0"/>
              </a:rPr>
              <a:t/>
            </a:r>
            <a:br>
              <a:rPr lang="en-US" sz="4000" b="1" dirty="0" smtClean="0">
                <a:latin typeface="Arial Black" pitchFamily="34" charset="0"/>
              </a:rPr>
            </a:br>
            <a:r>
              <a:rPr lang="en-US" sz="4000" b="1" dirty="0" smtClean="0">
                <a:latin typeface="Arial Black" pitchFamily="34" charset="0"/>
              </a:rPr>
              <a:t/>
            </a:r>
            <a:br>
              <a:rPr lang="en-US" sz="4000" b="1" dirty="0" smtClean="0">
                <a:latin typeface="Arial Black" pitchFamily="34" charset="0"/>
              </a:rPr>
            </a:br>
            <a:r>
              <a:rPr lang="fa-IR" sz="4000" b="1" dirty="0" smtClean="0">
                <a:latin typeface="Arial Black" pitchFamily="34" charset="0"/>
              </a:rPr>
              <a:t>مقدمه</a:t>
            </a:r>
            <a:r>
              <a:rPr lang="en-US" sz="4000" b="1" dirty="0" smtClean="0">
                <a:latin typeface="Arial Black" pitchFamily="34" charset="0"/>
              </a:rPr>
              <a:t/>
            </a:r>
            <a:br>
              <a:rPr lang="en-US" sz="4000" b="1" dirty="0" smtClean="0">
                <a:latin typeface="Arial Black" pitchFamily="34" charset="0"/>
              </a:rPr>
            </a:br>
            <a:r>
              <a:rPr lang="fa-IR" sz="3100" b="1" dirty="0" smtClean="0">
                <a:latin typeface="Arial Black" pitchFamily="34" charset="0"/>
                <a:cs typeface="Arabic Transparent" pitchFamily="2" charset="-78"/>
              </a:rPr>
              <a:t>برای</a:t>
            </a:r>
            <a:r>
              <a:rPr lang="ar-SA" sz="3100" dirty="0" smtClean="0">
                <a:cs typeface="Arabic Transparent" pitchFamily="2" charset="-78"/>
              </a:rPr>
              <a:t> طی کردن پله های ترقی یکسری قانون وجود دارد</a:t>
            </a:r>
            <a:r>
              <a:rPr lang="en-US" sz="3100" dirty="0" smtClean="0">
                <a:cs typeface="Angsana New" pitchFamily="18" charset="-34"/>
              </a:rPr>
              <a:t> ;</a:t>
            </a:r>
            <a:br>
              <a:rPr lang="en-US" sz="3100" dirty="0" smtClean="0">
                <a:cs typeface="Angsana New" pitchFamily="18" charset="-34"/>
              </a:rPr>
            </a:br>
            <a:r>
              <a:rPr lang="ar-SA" sz="3100" dirty="0" smtClean="0">
                <a:cs typeface="Arabic Transparent" pitchFamily="2" charset="-78"/>
              </a:rPr>
              <a:t> که در فاز یک باتوجه به محدودیت های صنایع</a:t>
            </a:r>
            <a:r>
              <a:rPr lang="en-US" sz="3100" dirty="0" smtClean="0">
                <a:cs typeface="Angsana New" pitchFamily="18" charset="-34"/>
              </a:rPr>
              <a:t> </a:t>
            </a:r>
            <a:r>
              <a:rPr lang="ar-SA" sz="3100" dirty="0" smtClean="0">
                <a:cs typeface="Arabic Transparent" pitchFamily="2" charset="-78"/>
              </a:rPr>
              <a:t>این است که دوره اول شروع بشود.</a:t>
            </a:r>
            <a:r>
              <a:rPr lang="en-US" sz="3100" dirty="0" smtClean="0">
                <a:cs typeface="Angsana New" pitchFamily="18" charset="-34"/>
              </a:rPr>
              <a:t/>
            </a:r>
            <a:br>
              <a:rPr lang="en-US" sz="3100" dirty="0" smtClean="0">
                <a:cs typeface="Angsana New" pitchFamily="18" charset="-34"/>
              </a:rPr>
            </a:br>
            <a:r>
              <a:rPr lang="ar-SA" sz="3100" b="1" dirty="0" smtClean="0">
                <a:cs typeface="Arabic Transparent" pitchFamily="2" charset="-78"/>
              </a:rPr>
              <a:t>هدف</a:t>
            </a:r>
            <a:r>
              <a:rPr lang="ar-SA" sz="3100" dirty="0" smtClean="0">
                <a:cs typeface="Arabic Transparent" pitchFamily="2" charset="-78"/>
              </a:rPr>
              <a:t> </a:t>
            </a:r>
            <a:r>
              <a:rPr lang="fa-IR" sz="3100" dirty="0" smtClean="0">
                <a:cs typeface="Arabic Transparent" pitchFamily="2" charset="-78"/>
              </a:rPr>
              <a:t/>
            </a:r>
            <a:br>
              <a:rPr lang="fa-IR" sz="3100" dirty="0" smtClean="0">
                <a:cs typeface="Arabic Transparent" pitchFamily="2" charset="-78"/>
              </a:rPr>
            </a:br>
            <a:r>
              <a:rPr lang="ar-SA" sz="3100" dirty="0" smtClean="0">
                <a:cs typeface="Arabic Transparent" pitchFamily="2" charset="-78"/>
              </a:rPr>
              <a:t>از دوره هم جمع شدن هدف از سمینار و چرا به نام 20،30 اصلی ترین سیستم آموزشی این است </a:t>
            </a:r>
            <a:r>
              <a:rPr lang="en-US" sz="3100" dirty="0" smtClean="0">
                <a:cs typeface="Angsana New" pitchFamily="18" charset="-34"/>
              </a:rPr>
              <a:t> ;</a:t>
            </a:r>
            <a:br>
              <a:rPr lang="en-US" sz="3100" dirty="0" smtClean="0">
                <a:cs typeface="Angsana New" pitchFamily="18" charset="-34"/>
              </a:rPr>
            </a:br>
            <a:r>
              <a:rPr lang="ar-SA" sz="3100" dirty="0" smtClean="0">
                <a:cs typeface="Arabic Transparent" pitchFamily="2" charset="-78"/>
              </a:rPr>
              <a:t>که آدمها را آماده کند برای آینده ای نامعلوم .</a:t>
            </a:r>
            <a:r>
              <a:rPr lang="en-US" sz="3100" dirty="0" smtClean="0">
                <a:cs typeface="Angsana New" pitchFamily="18" charset="-34"/>
              </a:rPr>
              <a:t/>
            </a:r>
            <a:br>
              <a:rPr lang="en-US" sz="3100" dirty="0" smtClean="0">
                <a:cs typeface="Angsana New" pitchFamily="18" charset="-34"/>
              </a:rPr>
            </a:br>
            <a:r>
              <a:rPr lang="ar-SA" sz="3100" dirty="0" smtClean="0">
                <a:cs typeface="Arabic Transparent" pitchFamily="2" charset="-78"/>
              </a:rPr>
              <a:t>واقعیت این که ما شاید بتونیم سناریو برگذار کنیم که در 10 سال آینده چه اتفاقی خواهد افتاد، اما از آن مهم تر این است که ما واقعا نمیتوانیم پیش بینی کنیم چه اتفاقی می افتد . </a:t>
            </a:r>
            <a:r>
              <a:rPr lang="en-US" sz="1800" dirty="0" smtClean="0">
                <a:cs typeface="Angsana New" pitchFamily="18" charset="-34"/>
              </a:rPr>
              <a:t/>
            </a:r>
            <a:br>
              <a:rPr lang="en-US" sz="1800" dirty="0" smtClean="0">
                <a:cs typeface="Angsana New" pitchFamily="18" charset="-34"/>
              </a:rPr>
            </a:br>
            <a:endParaRPr lang="fa-IR" sz="1800" dirty="0">
              <a:cs typeface="Arabic Transparent" pitchFamily="2" charset="-78"/>
            </a:endParaRPr>
          </a:p>
        </p:txBody>
      </p:sp>
      <p:pic>
        <p:nvPicPr>
          <p:cNvPr id="3" name="~PP3504.WAV">
            <a:hlinkClick r:id="" action="ppaction://media"/>
          </p:cNvPr>
          <p:cNvPicPr>
            <a:picLocks noRot="1" noChangeAspect="1"/>
          </p:cNvPicPr>
          <p:nvPr>
            <a:wavAudioFile r:embed="rId1" name="~PP3504.WAV"/>
          </p:nvPr>
        </p:nvPicPr>
        <p:blipFill>
          <a:blip r:embed="rId3"/>
          <a:stretch>
            <a:fillRect/>
          </a:stretch>
        </p:blipFill>
        <p:spPr>
          <a:xfrm>
            <a:off x="8632825" y="6346825"/>
            <a:ext cx="304800" cy="304800"/>
          </a:xfrm>
          <a:prstGeom prst="rect">
            <a:avLst/>
          </a:prstGeom>
        </p:spPr>
      </p:pic>
    </p:spTree>
  </p:cSld>
  <p:clrMapOvr>
    <a:masterClrMapping/>
  </p:clrMapOvr>
  <p:transition advTm="3046">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4414" y="6143620"/>
            <a:ext cx="6781824" cy="714380"/>
          </a:xfrm>
        </p:spPr>
        <p:txBody>
          <a:bodyPr vert="horz">
            <a:normAutofit fontScale="90000"/>
          </a:bodyPr>
          <a:lstStyle/>
          <a:p>
            <a:pPr marL="514350" indent="-514350" algn="r" rtl="0"/>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sz="4400" b="1" dirty="0" smtClean="0">
                <a:latin typeface="Angsana New" pitchFamily="18" charset="-34"/>
              </a:rPr>
              <a:t>مراحلی که در سمینار گذرانده شد</a:t>
            </a:r>
            <a:r>
              <a:rPr lang="fa-IR" dirty="0" smtClean="0"/>
              <a:t/>
            </a:r>
            <a:br>
              <a:rPr lang="fa-IR" dirty="0" smtClean="0"/>
            </a:br>
            <a:r>
              <a:rPr lang="fa-IR" dirty="0" smtClean="0"/>
              <a:t/>
            </a:r>
            <a:br>
              <a:rPr lang="fa-IR" dirty="0" smtClean="0"/>
            </a:br>
            <a:r>
              <a:rPr lang="fa-IR" sz="3600" b="1" dirty="0" smtClean="0">
                <a:latin typeface="Arial Rounded MT Bold" pitchFamily="34" charset="0"/>
                <a:cs typeface="Ferdosi" pitchFamily="2" charset="-78"/>
              </a:rPr>
              <a:t>1.معرفی دانشجوها </a:t>
            </a:r>
            <a:br>
              <a:rPr lang="fa-IR" sz="3600" b="1" dirty="0" smtClean="0">
                <a:latin typeface="Arial Rounded MT Bold" pitchFamily="34" charset="0"/>
                <a:cs typeface="Ferdosi" pitchFamily="2" charset="-78"/>
              </a:rPr>
            </a:br>
            <a:r>
              <a:rPr lang="fa-IR" sz="3600" b="1" dirty="0" smtClean="0">
                <a:latin typeface="Arial Rounded MT Bold" pitchFamily="34" charset="0"/>
                <a:cs typeface="Ferdosi" pitchFamily="2" charset="-78"/>
              </a:rPr>
              <a:t>2.انگیزه شرکت در سمینار</a:t>
            </a:r>
            <a:br>
              <a:rPr lang="fa-IR" sz="3600" b="1" dirty="0" smtClean="0">
                <a:latin typeface="Arial Rounded MT Bold" pitchFamily="34" charset="0"/>
                <a:cs typeface="Ferdosi" pitchFamily="2" charset="-78"/>
              </a:rPr>
            </a:br>
            <a:r>
              <a:rPr lang="fa-IR" sz="3600" b="1" dirty="0" smtClean="0">
                <a:latin typeface="Arial Rounded MT Bold" pitchFamily="34" charset="0"/>
                <a:cs typeface="Ferdosi" pitchFamily="2" charset="-78"/>
              </a:rPr>
              <a:t>3.سنجش دانشجوها از طریق کار دستی و نقاشی و بحث    در مورد آن ها </a:t>
            </a:r>
            <a:br>
              <a:rPr lang="fa-IR" sz="3600" b="1" dirty="0" smtClean="0">
                <a:latin typeface="Arial Rounded MT Bold" pitchFamily="34" charset="0"/>
                <a:cs typeface="Ferdosi" pitchFamily="2" charset="-78"/>
              </a:rPr>
            </a:br>
            <a:r>
              <a:rPr lang="fa-IR" sz="3600" b="1" dirty="0" smtClean="0">
                <a:latin typeface="Arial Rounded MT Bold" pitchFamily="34" charset="0"/>
                <a:cs typeface="Ferdosi" pitchFamily="2" charset="-78"/>
              </a:rPr>
              <a:t>4.چه شغلی را در کودکی دوست داشتین و چرا  </a:t>
            </a:r>
            <a:br>
              <a:rPr lang="fa-IR" sz="3600" b="1" dirty="0" smtClean="0">
                <a:latin typeface="Arial Rounded MT Bold" pitchFamily="34" charset="0"/>
                <a:cs typeface="Ferdosi" pitchFamily="2" charset="-78"/>
              </a:rPr>
            </a:br>
            <a:r>
              <a:rPr lang="fa-IR" sz="3600" b="1" dirty="0" smtClean="0">
                <a:latin typeface="Arial Rounded MT Bold" pitchFamily="34" charset="0"/>
                <a:cs typeface="Ferdosi" pitchFamily="2" charset="-78"/>
              </a:rPr>
              <a:t>5.نمایش کلیپ </a:t>
            </a:r>
            <a:br>
              <a:rPr lang="fa-IR" sz="3600" b="1" dirty="0" smtClean="0">
                <a:latin typeface="Arial Rounded MT Bold" pitchFamily="34" charset="0"/>
                <a:cs typeface="Ferdosi" pitchFamily="2" charset="-78"/>
              </a:rPr>
            </a:br>
            <a:r>
              <a:rPr lang="fa-IR" sz="3600" b="1" dirty="0" smtClean="0">
                <a:latin typeface="Arial Rounded MT Bold" pitchFamily="34" charset="0"/>
                <a:cs typeface="Ferdosi" pitchFamily="2" charset="-78"/>
              </a:rPr>
              <a:t>6.تشکیل تیم های سه نفره</a:t>
            </a:r>
            <a:br>
              <a:rPr lang="fa-IR" sz="3600" b="1" dirty="0" smtClean="0">
                <a:latin typeface="Arial Rounded MT Bold" pitchFamily="34" charset="0"/>
                <a:cs typeface="Ferdosi" pitchFamily="2" charset="-78"/>
              </a:rPr>
            </a:br>
            <a:r>
              <a:rPr lang="fa-IR" sz="3600" b="1" dirty="0" smtClean="0">
                <a:latin typeface="Arial Rounded MT Bold" pitchFamily="34" charset="0"/>
                <a:cs typeface="Ferdosi" pitchFamily="2" charset="-78"/>
              </a:rPr>
              <a:t>7.ارایه دادن نظرات و ایده ی نمایندگان تیم ها برای رسیدن ب هدف</a:t>
            </a:r>
            <a:br>
              <a:rPr lang="fa-IR" sz="3600" b="1" dirty="0" smtClean="0">
                <a:latin typeface="Arial Rounded MT Bold" pitchFamily="34" charset="0"/>
                <a:cs typeface="Ferdosi" pitchFamily="2" charset="-78"/>
              </a:rPr>
            </a:br>
            <a:r>
              <a:rPr lang="fa-IR" sz="3600" b="1" dirty="0" smtClean="0">
                <a:latin typeface="Arial Rounded MT Bold" pitchFamily="34" charset="0"/>
                <a:cs typeface="Ferdosi" pitchFamily="2" charset="-78"/>
              </a:rPr>
              <a:t>8.مواردی که برای رسیدن به  هدف نیاز است   </a:t>
            </a:r>
            <a:br>
              <a:rPr lang="fa-IR" sz="3600" b="1" dirty="0" smtClean="0">
                <a:latin typeface="Arial Rounded MT Bold" pitchFamily="34" charset="0"/>
                <a:cs typeface="Ferdosi" pitchFamily="2" charset="-78"/>
              </a:rPr>
            </a:br>
            <a:r>
              <a:rPr lang="fa-IR" sz="3600" b="1" dirty="0" smtClean="0">
                <a:latin typeface="Arial Rounded MT Bold" pitchFamily="34" charset="0"/>
                <a:cs typeface="Ferdosi" pitchFamily="2" charset="-78"/>
              </a:rPr>
              <a:t>9.ارایه راه های ارتباطی با استاد  </a:t>
            </a:r>
            <a:br>
              <a:rPr lang="fa-IR" sz="3600" b="1" dirty="0" smtClean="0">
                <a:latin typeface="Arial Rounded MT Bold" pitchFamily="34" charset="0"/>
                <a:cs typeface="Ferdosi" pitchFamily="2" charset="-78"/>
              </a:rPr>
            </a:br>
            <a:r>
              <a:rPr lang="fa-IR" dirty="0" smtClean="0"/>
              <a:t> </a:t>
            </a:r>
            <a:endParaRPr lang="en-US" dirty="0"/>
          </a:p>
        </p:txBody>
      </p:sp>
    </p:spTree>
  </p:cSld>
  <p:clrMapOvr>
    <a:masterClrMapping/>
  </p:clrMapOvr>
  <p:transition advTm="3000">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357950" y="214290"/>
            <a:ext cx="2600316" cy="733428"/>
          </a:xfrm>
        </p:spPr>
        <p:txBody>
          <a:bodyPr/>
          <a:lstStyle/>
          <a:p>
            <a:r>
              <a:rPr lang="fa-IR" b="1" dirty="0" smtClean="0"/>
              <a:t>معرفی دانشجوها :</a:t>
            </a:r>
            <a:endParaRPr lang="en-US" b="1" dirty="0"/>
          </a:p>
        </p:txBody>
      </p:sp>
      <p:sp>
        <p:nvSpPr>
          <p:cNvPr id="8" name="Subtitle 7"/>
          <p:cNvSpPr>
            <a:spLocks noGrp="1"/>
          </p:cNvSpPr>
          <p:nvPr>
            <p:ph type="subTitle" idx="1"/>
          </p:nvPr>
        </p:nvSpPr>
        <p:spPr>
          <a:xfrm>
            <a:off x="2428860" y="1071546"/>
            <a:ext cx="6357966" cy="1285884"/>
          </a:xfrm>
        </p:spPr>
        <p:txBody>
          <a:bodyPr>
            <a:noAutofit/>
          </a:bodyPr>
          <a:lstStyle/>
          <a:p>
            <a:pPr algn="r"/>
            <a:r>
              <a:rPr lang="fa-IR" sz="2400" b="0" dirty="0" smtClean="0">
                <a:latin typeface="AngsanaUPC" pitchFamily="18" charset="-34"/>
                <a:cs typeface="B Homa" pitchFamily="2" charset="-78"/>
              </a:rPr>
              <a:t>استاد از دانشجویان خواستند تا نام و نام خانوادگی خود را همراه با سن بر روی چسبی نوشته و در راس دید قرار دهند </a:t>
            </a:r>
            <a:endParaRPr lang="en-US" sz="2400" b="0" dirty="0">
              <a:latin typeface="AngsanaUPC" pitchFamily="18" charset="-34"/>
              <a:cs typeface="B Homa" pitchFamily="2" charset="-78"/>
            </a:endParaRPr>
          </a:p>
        </p:txBody>
      </p:sp>
      <p:pic>
        <p:nvPicPr>
          <p:cNvPr id="10" name="Picture 9" descr="IMAG0160.jpg"/>
          <p:cNvPicPr>
            <a:picLocks noChangeAspect="1"/>
          </p:cNvPicPr>
          <p:nvPr/>
        </p:nvPicPr>
        <p:blipFill>
          <a:blip r:embed="rId3" cstate="print"/>
          <a:stretch>
            <a:fillRect/>
          </a:stretch>
        </p:blipFill>
        <p:spPr>
          <a:xfrm>
            <a:off x="2285984" y="2143116"/>
            <a:ext cx="6357982" cy="4071966"/>
          </a:xfrm>
          <a:prstGeom prst="rect">
            <a:avLst/>
          </a:prstGeom>
        </p:spPr>
      </p:pic>
    </p:spTree>
  </p:cSld>
  <p:clrMapOvr>
    <a:masterClrMapping/>
  </p:clrMapOvr>
  <p:transition advTm="2672">
    <p:pull dir="ld"/>
    <p:sndAc>
      <p:stSnd>
        <p:snd r:embed="rId2" name="arrow.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3071810"/>
            <a:ext cx="7467600" cy="857256"/>
          </a:xfrm>
        </p:spPr>
        <p:txBody>
          <a:bodyPr>
            <a:normAutofit fontScale="90000"/>
          </a:bodyPr>
          <a:lstStyle/>
          <a:p>
            <a:pPr algn="r"/>
            <a:r>
              <a:rPr lang="fa-IR" sz="4000" b="1" dirty="0" smtClean="0">
                <a:cs typeface="B Arash" pitchFamily="2" charset="-78"/>
              </a:rPr>
              <a:t>انگیزه دانشجویان در شرکت در سمینار :</a:t>
            </a:r>
            <a:br>
              <a:rPr lang="fa-IR" sz="4000" b="1" dirty="0" smtClean="0">
                <a:cs typeface="B Arash" pitchFamily="2" charset="-78"/>
              </a:rPr>
            </a:br>
            <a:r>
              <a:rPr lang="fa-IR" sz="4000" b="1" dirty="0" smtClean="0">
                <a:cs typeface="B Arash" pitchFamily="2" charset="-78"/>
              </a:rPr>
              <a:t>و پاسخ آن ها به سوال استاد</a:t>
            </a:r>
            <a:r>
              <a:rPr lang="fa-IR" b="1" dirty="0" smtClean="0">
                <a:cs typeface="B Arash" pitchFamily="2" charset="-78"/>
              </a:rPr>
              <a:t>:</a:t>
            </a:r>
            <a:r>
              <a:rPr lang="fa-IR" b="1" dirty="0" smtClean="0"/>
              <a:t/>
            </a:r>
            <a:br>
              <a:rPr lang="fa-IR" b="1" dirty="0" smtClean="0"/>
            </a:br>
            <a:r>
              <a:rPr lang="fa-IR" b="1" dirty="0" smtClean="0"/>
              <a:t>1.چطور شغل و آینده خود را پیدا کنیم ؟</a:t>
            </a:r>
            <a:br>
              <a:rPr lang="fa-IR" b="1" dirty="0" smtClean="0"/>
            </a:br>
            <a:r>
              <a:rPr lang="fa-IR" b="1" dirty="0" smtClean="0"/>
              <a:t>2.چگونه شغل مناسب با شخصیت خودمان را پیدا کنیم ؟</a:t>
            </a:r>
            <a:br>
              <a:rPr lang="fa-IR" b="1" dirty="0" smtClean="0"/>
            </a:br>
            <a:r>
              <a:rPr lang="fa-IR" b="1" dirty="0" smtClean="0"/>
              <a:t>3. نقاط ضعف و قدرت خود را پیدا کنیم ؟</a:t>
            </a:r>
            <a:br>
              <a:rPr lang="fa-IR" b="1" dirty="0" smtClean="0"/>
            </a:br>
            <a:r>
              <a:rPr lang="fa-IR" b="1" dirty="0" smtClean="0"/>
              <a:t>4.راههای رسیدن به شغل مناسب ؟</a:t>
            </a:r>
            <a:br>
              <a:rPr lang="fa-IR" b="1" dirty="0" smtClean="0"/>
            </a:br>
            <a:r>
              <a:rPr lang="fa-IR" b="1" dirty="0" smtClean="0"/>
              <a:t>5.چگونه جسارت رویایی با مشکلاتمون را در زندگی پیدا کنیم ؟</a:t>
            </a:r>
            <a:r>
              <a:rPr lang="en-US" dirty="0" smtClean="0"/>
              <a:t/>
            </a:r>
            <a:br>
              <a:rPr lang="en-US" dirty="0" smtClean="0"/>
            </a:br>
            <a:endParaRPr lang="fa-IR" dirty="0"/>
          </a:p>
        </p:txBody>
      </p:sp>
      <p:pic>
        <p:nvPicPr>
          <p:cNvPr id="3" name="Picture 2" descr="C:\Documents and Settings\Administrator\Desktop\New Folder\IMG_20151128_231931.jpg"/>
          <p:cNvPicPr/>
          <p:nvPr/>
        </p:nvPicPr>
        <p:blipFill>
          <a:blip r:embed="rId2" cstate="print"/>
          <a:srcRect/>
          <a:stretch>
            <a:fillRect/>
          </a:stretch>
        </p:blipFill>
        <p:spPr bwMode="auto">
          <a:xfrm>
            <a:off x="1857356" y="3643314"/>
            <a:ext cx="6072230" cy="2786082"/>
          </a:xfrm>
          <a:prstGeom prst="rect">
            <a:avLst/>
          </a:prstGeom>
          <a:noFill/>
          <a:ln w="9525">
            <a:noFill/>
            <a:miter lim="800000"/>
            <a:headEnd/>
            <a:tailEnd/>
          </a:ln>
        </p:spPr>
      </p:pic>
    </p:spTree>
  </p:cSld>
  <p:clrMapOvr>
    <a:masterClrMapping/>
  </p:clrMapOvr>
  <p:transition advTm="2734">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4786322"/>
            <a:ext cx="7467600" cy="1214446"/>
          </a:xfrm>
        </p:spPr>
        <p:txBody>
          <a:bodyPr>
            <a:normAutofit fontScale="90000"/>
          </a:bodyPr>
          <a:lstStyle/>
          <a:p>
            <a:pPr algn="r"/>
            <a:r>
              <a:rPr lang="fa-IR" b="1" dirty="0" smtClean="0"/>
              <a:t>.سنجش دانشجوها</a:t>
            </a:r>
            <a:br>
              <a:rPr lang="fa-IR" b="1" dirty="0" smtClean="0"/>
            </a:br>
            <a:r>
              <a:rPr lang="fa-IR" b="1" dirty="0" smtClean="0"/>
              <a:t>1.از طریق طراحی طرف مقابل در 30 ثانیه </a:t>
            </a:r>
            <a:br>
              <a:rPr lang="fa-IR" b="1" dirty="0" smtClean="0"/>
            </a:br>
            <a:r>
              <a:rPr lang="fa-IR" b="1" dirty="0" smtClean="0"/>
              <a:t>2.از طریق درست کردن کاردستی بنام تانگی وانگی</a:t>
            </a:r>
            <a:br>
              <a:rPr lang="fa-IR" b="1" dirty="0" smtClean="0"/>
            </a:br>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از دانشجویان خواستند تا طرف </a:t>
            </a:r>
            <a:br>
              <a:rPr lang="fa-IR" b="1" dirty="0" smtClean="0"/>
            </a:br>
            <a:r>
              <a:rPr lang="fa-IR" b="1" dirty="0" smtClean="0"/>
              <a:t>مقابل خود را در 30 ثانیه بکشند از </a:t>
            </a:r>
            <a:br>
              <a:rPr lang="fa-IR" b="1" dirty="0" smtClean="0"/>
            </a:br>
            <a:r>
              <a:rPr lang="fa-IR" b="1" dirty="0" smtClean="0"/>
              <a:t>نظر خیلی ها جالب بود و همههمه ای</a:t>
            </a:r>
            <a:br>
              <a:rPr lang="fa-IR" b="1" dirty="0" smtClean="0"/>
            </a:br>
            <a:r>
              <a:rPr lang="fa-IR" b="1" dirty="0" smtClean="0"/>
              <a:t> بوجود اومد استاد گفتند اگر زمان </a:t>
            </a:r>
            <a:br>
              <a:rPr lang="fa-IR" b="1" dirty="0" smtClean="0"/>
            </a:br>
            <a:r>
              <a:rPr lang="fa-IR" b="1" dirty="0" smtClean="0"/>
              <a:t>کودکیتان بود خیلی راحت تر این کار </a:t>
            </a:r>
            <a:br>
              <a:rPr lang="fa-IR" b="1" dirty="0" smtClean="0"/>
            </a:br>
            <a:r>
              <a:rPr lang="fa-IR" b="1" dirty="0" smtClean="0"/>
              <a:t>را انجام میدادند چون چرایی برای </a:t>
            </a:r>
            <a:br>
              <a:rPr lang="fa-IR" b="1" dirty="0" smtClean="0"/>
            </a:br>
            <a:r>
              <a:rPr lang="fa-IR" b="1" dirty="0" smtClean="0"/>
              <a:t>کارهایشان ندارند </a:t>
            </a:r>
            <a:endParaRPr lang="fa-IR" b="1" dirty="0"/>
          </a:p>
        </p:txBody>
      </p:sp>
      <p:pic>
        <p:nvPicPr>
          <p:cNvPr id="3" name="Picture 2" descr="C:\Documents and Settings\Administrator\Desktop\New Folder\IMG_20151128_231941.jpg"/>
          <p:cNvPicPr/>
          <p:nvPr/>
        </p:nvPicPr>
        <p:blipFill>
          <a:blip r:embed="rId2" cstate="print"/>
          <a:srcRect/>
          <a:stretch>
            <a:fillRect/>
          </a:stretch>
        </p:blipFill>
        <p:spPr bwMode="auto">
          <a:xfrm>
            <a:off x="1071538" y="2400300"/>
            <a:ext cx="3286149" cy="3600468"/>
          </a:xfrm>
          <a:prstGeom prst="rect">
            <a:avLst/>
          </a:prstGeom>
          <a:noFill/>
          <a:ln w="9525">
            <a:noFill/>
            <a:miter lim="800000"/>
            <a:headEnd/>
            <a:tailEnd/>
          </a:ln>
        </p:spPr>
      </p:pic>
    </p:spTree>
  </p:cSld>
  <p:clrMapOvr>
    <a:masterClrMapping/>
  </p:clrMapOvr>
  <p:transition advTm="2109">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4929198"/>
            <a:ext cx="6396030" cy="928694"/>
          </a:xfrm>
        </p:spPr>
        <p:txBody>
          <a:bodyPr>
            <a:normAutofit fontScale="90000"/>
          </a:bodyPr>
          <a:lstStyle/>
          <a:p>
            <a:pPr algn="r"/>
            <a:r>
              <a:rPr lang="en-US" dirty="0" smtClean="0"/>
              <a:t/>
            </a:r>
            <a:br>
              <a:rPr lang="en-US" dirty="0" smtClean="0"/>
            </a:br>
            <a:r>
              <a:rPr lang="fa-IR" sz="4000" b="1" dirty="0" smtClean="0"/>
              <a:t>ساختن تانگی وانگی با روزنامه </a:t>
            </a:r>
            <a:br>
              <a:rPr lang="fa-IR" sz="4000" b="1" dirty="0" smtClean="0"/>
            </a:br>
            <a:r>
              <a:rPr lang="fa-IR" sz="4000" b="1" dirty="0" smtClean="0"/>
              <a:t>ب صورت گروهی</a:t>
            </a:r>
            <a:r>
              <a:rPr lang="fa-IR" dirty="0" smtClean="0"/>
              <a:t/>
            </a:r>
            <a:br>
              <a:rPr lang="fa-IR" dirty="0" smtClean="0"/>
            </a:br>
            <a:r>
              <a:rPr lang="fa-IR" dirty="0" smtClean="0"/>
              <a:t/>
            </a:r>
            <a:br>
              <a:rPr lang="fa-IR" dirty="0" smtClean="0"/>
            </a:br>
            <a:r>
              <a:rPr lang="fa-IR" dirty="0" smtClean="0"/>
              <a:t>بسیاری از دانشجویان از شنیدن </a:t>
            </a:r>
            <a:br>
              <a:rPr lang="fa-IR" dirty="0" smtClean="0"/>
            </a:br>
            <a:r>
              <a:rPr lang="fa-IR" dirty="0" smtClean="0"/>
              <a:t>کلمه ی تانگی وانگی تعجب کردن </a:t>
            </a:r>
            <a:br>
              <a:rPr lang="fa-IR" dirty="0" smtClean="0"/>
            </a:br>
            <a:r>
              <a:rPr lang="fa-IR" dirty="0" smtClean="0"/>
              <a:t>در صورتی ک استاد گفتند اگر </a:t>
            </a:r>
            <a:br>
              <a:rPr lang="fa-IR" dirty="0" smtClean="0"/>
            </a:br>
            <a:r>
              <a:rPr lang="fa-IR" dirty="0" smtClean="0"/>
              <a:t>در مهد کودکی گفته بودم بسازید </a:t>
            </a:r>
            <a:br>
              <a:rPr lang="fa-IR" dirty="0" smtClean="0"/>
            </a:br>
            <a:r>
              <a:rPr lang="fa-IR" dirty="0" smtClean="0"/>
              <a:t>سریع چیزیو میساختند.</a:t>
            </a:r>
            <a:br>
              <a:rPr lang="fa-IR" dirty="0" smtClean="0"/>
            </a:br>
            <a:r>
              <a:rPr lang="fa-IR" dirty="0" smtClean="0"/>
              <a:t>هدف از این دو مرحله این بود ک </a:t>
            </a:r>
            <a:br>
              <a:rPr lang="fa-IR" dirty="0" smtClean="0"/>
            </a:br>
            <a:r>
              <a:rPr lang="fa-IR" dirty="0" smtClean="0"/>
              <a:t>نشان بدهند فکر انسان در کودکی </a:t>
            </a:r>
            <a:br>
              <a:rPr lang="fa-IR" dirty="0" smtClean="0"/>
            </a:br>
            <a:r>
              <a:rPr lang="fa-IR" dirty="0" smtClean="0"/>
              <a:t>باز است و دنبال چرا نمیگردند .</a:t>
            </a:r>
            <a:br>
              <a:rPr lang="fa-IR" dirty="0" smtClean="0"/>
            </a:br>
            <a:r>
              <a:rPr lang="fa-IR" dirty="0" smtClean="0"/>
              <a:t> </a:t>
            </a:r>
            <a:br>
              <a:rPr lang="fa-IR" dirty="0" smtClean="0"/>
            </a:br>
            <a:endParaRPr lang="fa-IR" dirty="0"/>
          </a:p>
        </p:txBody>
      </p:sp>
      <p:pic>
        <p:nvPicPr>
          <p:cNvPr id="5" name="Picture 4" descr="C:\Documents and Settings\Administrator\Desktop\New Folder\IMG_20151128_231918.jpg"/>
          <p:cNvPicPr/>
          <p:nvPr/>
        </p:nvPicPr>
        <p:blipFill>
          <a:blip r:embed="rId2" cstate="print"/>
          <a:srcRect/>
          <a:stretch>
            <a:fillRect/>
          </a:stretch>
        </p:blipFill>
        <p:spPr bwMode="auto">
          <a:xfrm>
            <a:off x="714348" y="1142984"/>
            <a:ext cx="1928826" cy="2071702"/>
          </a:xfrm>
          <a:prstGeom prst="rect">
            <a:avLst/>
          </a:prstGeom>
          <a:noFill/>
          <a:ln w="9525">
            <a:noFill/>
            <a:miter lim="800000"/>
            <a:headEnd/>
            <a:tailEnd/>
          </a:ln>
        </p:spPr>
      </p:pic>
      <p:pic>
        <p:nvPicPr>
          <p:cNvPr id="6" name="Picture 5" descr="C:\Documents and Settings\Administrator\Desktop\New Folder\IMG_20151128_231802.jpg"/>
          <p:cNvPicPr/>
          <p:nvPr/>
        </p:nvPicPr>
        <p:blipFill>
          <a:blip r:embed="rId3" cstate="print"/>
          <a:srcRect/>
          <a:stretch>
            <a:fillRect/>
          </a:stretch>
        </p:blipFill>
        <p:spPr bwMode="auto">
          <a:xfrm>
            <a:off x="2857488" y="1142984"/>
            <a:ext cx="2000264" cy="2071702"/>
          </a:xfrm>
          <a:prstGeom prst="rect">
            <a:avLst/>
          </a:prstGeom>
          <a:noFill/>
          <a:ln w="9525">
            <a:noFill/>
            <a:miter lim="800000"/>
            <a:headEnd/>
            <a:tailEnd/>
          </a:ln>
        </p:spPr>
      </p:pic>
      <p:pic>
        <p:nvPicPr>
          <p:cNvPr id="7" name="Picture 6" descr="C:\Documents and Settings\Administrator\Desktop\New Folder\IMG_20151128_232037.jpg"/>
          <p:cNvPicPr/>
          <p:nvPr/>
        </p:nvPicPr>
        <p:blipFill>
          <a:blip r:embed="rId4" cstate="print"/>
          <a:srcRect/>
          <a:stretch>
            <a:fillRect/>
          </a:stretch>
        </p:blipFill>
        <p:spPr bwMode="auto">
          <a:xfrm>
            <a:off x="642910" y="3429000"/>
            <a:ext cx="4143404" cy="2786082"/>
          </a:xfrm>
          <a:prstGeom prst="rect">
            <a:avLst/>
          </a:prstGeom>
          <a:noFill/>
          <a:ln w="9525">
            <a:noFill/>
            <a:miter lim="800000"/>
            <a:headEnd/>
            <a:tailEnd/>
          </a:ln>
        </p:spPr>
      </p:pic>
    </p:spTree>
  </p:cSld>
  <p:clrMapOvr>
    <a:masterClrMapping/>
  </p:clrMapOvr>
  <p:transition advTm="146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214554"/>
            <a:ext cx="8186766" cy="4293096"/>
          </a:xfrm>
        </p:spPr>
        <p:txBody>
          <a:bodyPr>
            <a:normAutofit fontScale="90000"/>
          </a:bodyPr>
          <a:lstStyle/>
          <a:p>
            <a:pPr algn="r"/>
            <a:r>
              <a:rPr lang="ar-SA" dirty="0" smtClean="0"/>
              <a:t> </a:t>
            </a:r>
            <a:r>
              <a:rPr lang="fa-IR" b="1" dirty="0" smtClean="0"/>
              <a:t>چه شغلی را در کودکی دوست داشتین و چرا ؟</a:t>
            </a:r>
            <a:r>
              <a:rPr lang="en-US" dirty="0" smtClean="0"/>
              <a:t/>
            </a:r>
            <a:br>
              <a:rPr lang="en-US" dirty="0" smtClean="0"/>
            </a:br>
            <a:r>
              <a:rPr lang="fa-IR" dirty="0" smtClean="0"/>
              <a:t>پس از گذراندن مراحل قبل استاد با پرسش سوال {چه شغلی را در کودکی دوست داشته اید و چرا ؟}ادامه داد </a:t>
            </a:r>
            <a:br>
              <a:rPr lang="fa-IR" dirty="0" smtClean="0"/>
            </a:br>
            <a:r>
              <a:rPr lang="fa-IR" dirty="0" smtClean="0"/>
              <a:t>دانشجویان نظرات مختلفی داشتند مثل خلبان معلم و ...</a:t>
            </a:r>
            <a:br>
              <a:rPr lang="fa-IR" dirty="0" smtClean="0"/>
            </a:br>
            <a:r>
              <a:rPr lang="fa-IR" dirty="0" smtClean="0"/>
              <a:t>از ما خواستند تا ب دوره 7 و 8 سالگی برگردیم و چرای انتخاب شغل کودکیمان را بگوییم .</a:t>
            </a:r>
            <a:br>
              <a:rPr lang="fa-IR" dirty="0" smtClean="0"/>
            </a:br>
            <a:r>
              <a:rPr lang="fa-IR" dirty="0" smtClean="0"/>
              <a:t>برای مثال :</a:t>
            </a:r>
            <a:r>
              <a:rPr lang="en-US" dirty="0" smtClean="0"/>
              <a:t/>
            </a:r>
            <a:br>
              <a:rPr lang="en-US" dirty="0" smtClean="0"/>
            </a:br>
            <a:r>
              <a:rPr lang="fa-IR" dirty="0" smtClean="0"/>
              <a:t>یکی از دانشجویان خلبان را نام برد ک بعد پرسیدن چرای آن دانشجو جواب داد ک بخاطره هیجانش این شغل را در کودکی دوست دارم</a:t>
            </a:r>
            <a:br>
              <a:rPr lang="fa-IR" dirty="0" smtClean="0"/>
            </a:br>
            <a:r>
              <a:rPr lang="fa-IR" dirty="0" smtClean="0"/>
              <a:t>اینجا بود ک استاد تسبیح خود را ب طرف </a:t>
            </a:r>
            <a:br>
              <a:rPr lang="fa-IR" dirty="0" smtClean="0"/>
            </a:br>
            <a:r>
              <a:rPr lang="fa-IR" dirty="0" smtClean="0"/>
              <a:t>دانشجویی پرتاب کرد .</a:t>
            </a:r>
            <a:br>
              <a:rPr lang="fa-IR" dirty="0" smtClean="0"/>
            </a:br>
            <a:r>
              <a:rPr lang="fa-IR" dirty="0" smtClean="0"/>
              <a:t>هدف از پرتاب تسبیح :</a:t>
            </a:r>
            <a:br>
              <a:rPr lang="fa-IR" dirty="0" smtClean="0"/>
            </a:br>
            <a:r>
              <a:rPr lang="fa-IR" dirty="0" smtClean="0"/>
              <a:t>در اسلاید بعدی ب توضیح آن میپردازیم </a:t>
            </a:r>
            <a:br>
              <a:rPr lang="fa-IR" dirty="0" smtClean="0"/>
            </a:br>
            <a:r>
              <a:rPr lang="fa-IR" dirty="0" smtClean="0"/>
              <a:t> </a:t>
            </a:r>
            <a:r>
              <a:rPr lang="en-US" dirty="0" smtClean="0"/>
              <a:t/>
            </a:r>
            <a:br>
              <a:rPr lang="en-US" dirty="0" smtClean="0"/>
            </a:br>
            <a:endParaRPr lang="fa-IR" dirty="0"/>
          </a:p>
        </p:txBody>
      </p:sp>
      <p:pic>
        <p:nvPicPr>
          <p:cNvPr id="4" name="Picture 3" descr="C:\Documents and Settings\Administrator\Desktop\New Folder\IMG_20151128_232027.jpg"/>
          <p:cNvPicPr/>
          <p:nvPr/>
        </p:nvPicPr>
        <p:blipFill>
          <a:blip r:embed="rId2" cstate="print"/>
          <a:srcRect/>
          <a:stretch>
            <a:fillRect/>
          </a:stretch>
        </p:blipFill>
        <p:spPr bwMode="auto">
          <a:xfrm>
            <a:off x="857224" y="4143380"/>
            <a:ext cx="3143272" cy="2376264"/>
          </a:xfrm>
          <a:prstGeom prst="rect">
            <a:avLst/>
          </a:prstGeom>
          <a:noFill/>
          <a:ln w="9525">
            <a:noFill/>
            <a:miter lim="800000"/>
            <a:headEnd/>
            <a:tailEnd/>
          </a:ln>
        </p:spPr>
      </p:pic>
    </p:spTree>
  </p:cSld>
  <p:clrMapOvr>
    <a:masterClrMapping/>
  </p:clrMapOvr>
  <p:transition advTm="164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7896228" cy="3571900"/>
          </a:xfrm>
        </p:spPr>
        <p:txBody>
          <a:bodyPr>
            <a:normAutofit fontScale="90000"/>
          </a:bodyPr>
          <a:lstStyle/>
          <a:p>
            <a:pPr algn="r"/>
            <a:r>
              <a:rPr lang="fa-IR" b="1" dirty="0" smtClean="0"/>
              <a:t>هدف از پرتاب تسبیح </a:t>
            </a:r>
            <a:r>
              <a:rPr lang="en-US" dirty="0" smtClean="0"/>
              <a:t/>
            </a:r>
            <a:br>
              <a:rPr lang="en-US" dirty="0" smtClean="0"/>
            </a:br>
            <a:r>
              <a:rPr lang="ar-SA" dirty="0" smtClean="0"/>
              <a:t>چرا وقتی بچه بودم دوست داشتم خلبان، معتم، دکتر و پلیس و... بشم. این (چرا) یکی ار رگه های طلاییه که ما را حتما به اون معدنی که میتونه بهمون تو زندگی انرژی و معنا بده وصل میکند وحکم نخ تسبیح را دارد  یعنی تو زندگیمون احساس میکنیم که دونه های تسبیح با یه چیزی به هم وصل شده اند.</a:t>
            </a:r>
            <a:r>
              <a:rPr lang="fa-IR" dirty="0" smtClean="0"/>
              <a:t/>
            </a:r>
            <a:br>
              <a:rPr lang="fa-IR" dirty="0" smtClean="0"/>
            </a:br>
            <a:r>
              <a:rPr lang="fa-IR" dirty="0" smtClean="0"/>
              <a:t>و برای نگه داشتن و رسیدن ب هدف باید نخ تسبیح ک همون رگه های طلایی یا تجربه هامون است را داشته باشیم</a:t>
            </a:r>
            <a:r>
              <a:rPr lang="en-US" dirty="0" smtClean="0"/>
              <a:t/>
            </a:r>
            <a:br>
              <a:rPr lang="en-US" dirty="0" smtClean="0"/>
            </a:br>
            <a:endParaRPr lang="fa-IR" dirty="0"/>
          </a:p>
        </p:txBody>
      </p:sp>
      <p:pic>
        <p:nvPicPr>
          <p:cNvPr id="3" name="Picture 2" descr="C:\Documents and Settings\Administrator\Desktop\New Folder\IMG_20151128_231943.jpg"/>
          <p:cNvPicPr/>
          <p:nvPr/>
        </p:nvPicPr>
        <p:blipFill>
          <a:blip r:embed="rId2" cstate="print"/>
          <a:srcRect/>
          <a:stretch>
            <a:fillRect/>
          </a:stretch>
        </p:blipFill>
        <p:spPr bwMode="auto">
          <a:xfrm>
            <a:off x="500034" y="3857628"/>
            <a:ext cx="4786345" cy="2672155"/>
          </a:xfrm>
          <a:prstGeom prst="rect">
            <a:avLst/>
          </a:prstGeom>
          <a:noFill/>
          <a:ln w="9525">
            <a:noFill/>
            <a:miter lim="800000"/>
            <a:headEnd/>
            <a:tailEnd/>
          </a:ln>
        </p:spPr>
      </p:pic>
    </p:spTree>
  </p:cSld>
  <p:clrMapOvr>
    <a:masterClrMapping/>
  </p:clrMapOvr>
  <p:transition advTm="1734"/>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186</TotalTime>
  <Words>152</Words>
  <Application>Microsoft Office PowerPoint</Application>
  <PresentationFormat>On-screen Show (4:3)</PresentationFormat>
  <Paragraphs>25</Paragraphs>
  <Slides>15</Slides>
  <Notes>0</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Oriel</vt:lpstr>
      <vt:lpstr> چگونه شغلی که دوست داریم انتخاب کنیم </vt:lpstr>
      <vt:lpstr>       مقدمه برای طی کردن پله های ترقی یکسری قانون وجود دارد ;  که در فاز یک باتوجه به محدودیت های صنایع این است که دوره اول شروع بشود. هدف  از دوره هم جمع شدن هدف از سمینار و چرا به نام 20،30 اصلی ترین سیستم آموزشی این است  ; که آدمها را آماده کند برای آینده ای نامعلوم . واقعیت این که ما شاید بتونیم سناریو برگذار کنیم که در 10 سال آینده چه اتفاقی خواهد افتاد، اما از آن مهم تر این است که ما واقعا نمیتوانیم پیش بینی کنیم چه اتفاقی می افتد .  </vt:lpstr>
      <vt:lpstr>         مراحلی که در سمینار گذرانده شد  1.معرفی دانشجوها  2.انگیزه شرکت در سمینار 3.سنجش دانشجوها از طریق کار دستی و نقاشی و بحث    در مورد آن ها  4.چه شغلی را در کودکی دوست داشتین و چرا   5.نمایش کلیپ  6.تشکیل تیم های سه نفره 7.ارایه دادن نظرات و ایده ی نمایندگان تیم ها برای رسیدن ب هدف 8.مواردی که برای رسیدن به  هدف نیاز است    9.ارایه راه های ارتباطی با استاد    </vt:lpstr>
      <vt:lpstr>معرفی دانشجوها :</vt:lpstr>
      <vt:lpstr>انگیزه دانشجویان در شرکت در سمینار : و پاسخ آن ها به سوال استاد: 1.چطور شغل و آینده خود را پیدا کنیم ؟ 2.چگونه شغل مناسب با شخصیت خودمان را پیدا کنیم ؟ 3. نقاط ضعف و قدرت خود را پیدا کنیم ؟ 4.راههای رسیدن به شغل مناسب ؟ 5.چگونه جسارت رویایی با مشکلاتمون را در زندگی پیدا کنیم ؟ </vt:lpstr>
      <vt:lpstr>.سنجش دانشجوها 1.از طریق طراحی طرف مقابل در 30 ثانیه  2.از طریق درست کردن کاردستی بنام تانگی وانگی    از دانشجویان خواستند تا طرف  مقابل خود را در 30 ثانیه بکشند از  نظر خیلی ها جالب بود و همههمه ای  بوجود اومد استاد گفتند اگر زمان  کودکیتان بود خیلی راحت تر این کار  را انجام میدادند چون چرایی برای  کارهایشان ندارند </vt:lpstr>
      <vt:lpstr> ساختن تانگی وانگی با روزنامه  ب صورت گروهی  بسیاری از دانشجویان از شنیدن  کلمه ی تانگی وانگی تعجب کردن  در صورتی ک استاد گفتند اگر  در مهد کودکی گفته بودم بسازید  سریع چیزیو میساختند. هدف از این دو مرحله این بود ک  نشان بدهند فکر انسان در کودکی  باز است و دنبال چرا نمیگردند .   </vt:lpstr>
      <vt:lpstr> چه شغلی را در کودکی دوست داشتین و چرا ؟ پس از گذراندن مراحل قبل استاد با پرسش سوال {چه شغلی را در کودکی دوست داشته اید و چرا ؟}ادامه داد  دانشجویان نظرات مختلفی داشتند مثل خلبان معلم و ... از ما خواستند تا ب دوره 7 و 8 سالگی برگردیم و چرای انتخاب شغل کودکیمان را بگوییم . برای مثال : یکی از دانشجویان خلبان را نام برد ک بعد پرسیدن چرای آن دانشجو جواب داد ک بخاطره هیجانش این شغل را در کودکی دوست دارم اینجا بود ک استاد تسبیح خود را ب طرف  دانشجویی پرتاب کرد . هدف از پرتاب تسبیح : در اسلاید بعدی ب توضیح آن میپردازیم    </vt:lpstr>
      <vt:lpstr>هدف از پرتاب تسبیح  چرا وقتی بچه بودم دوست داشتم خلبان، معتم، دکتر و پلیس و... بشم. این (چرا) یکی ار رگه های طلاییه که ما را حتما به اون معدنی که میتونه بهمون تو زندگی انرژی و معنا بده وصل میکند وحکم نخ تسبیح را دارد  یعنی تو زندگیمون احساس میکنیم که دونه های تسبیح با یه چیزی به هم وصل شده اند. و برای نگه داشتن و رسیدن ب هدف باید نخ تسبیح ک همون رگه های طلایی یا تجربه هامون است را داشته باشیم </vt:lpstr>
      <vt:lpstr>خلق را تقلیدشان بر باد داد                                     ای دو صد لعنت بر این تقلید باد  استاد پس از نمایش کلیپ آسانسور  ب نقد فیلم با دانشجویان پرداختند ،ک تقلید کور کورانه بشر مانع پیشرفت انسان در زندگی میشود. گاهی اوقات راههایی ک همه ب سمت آن میروند درست نیست و نباید تقلید در زنگی انسان جایی داشته باشد .</vt:lpstr>
      <vt:lpstr>تشکیل تیم های سه نفره برای پیدا کردن ایده براساس مثال نخ تسبیح: پس تشکیل تیم های سه نفره برای پیدا کردن ایده برای رسیدن ب هدف دانشجویان ده دقیقه فرصت داشتند: با گذشت ده دقیقه نمایندگانی از هر تیم برای ارایه ایده حاضر شدند و ارایه دادند که به بعضی از آن ها اشاره میکنیم : 1.در دست داشتن زمان 2.لذت بردن از زمان  3اولویت بندی مهارت ها 4.علاقه 5.جمع بندی تجربه ها </vt:lpstr>
      <vt:lpstr>راههای رسیدن به یک شغل ایده آل  با موارد مسیر زندگی چند تا رشته ای که علاقه داریم تجربه کنیم و رشته ای که مزه اش بهتر است انتخاب کنیم.در اصل علاقه اولین اولویت برای رسیدن ب هدف باشد.به ترتیب اولویت بندی : 1.علاقه 2.مهارت 3.پول    </vt:lpstr>
      <vt:lpstr>سه عنصر اصلی انتخاب شغل ایده آل و اثرات آن</vt:lpstr>
      <vt:lpstr> </vt:lpstr>
      <vt:lpstr>اسامی شرکت کنندگان در سمینار:  1.فاطمه شکاری 2.فاطمه چرمی  3.افسانه صمیمی نسب 4.فاطمه زکیان  5.زهرا فرجادی 6.مریم عرب شاهی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چگونه شغلی که دوست داریم انتخاب کنیم</dc:title>
  <dc:creator>hajar</dc:creator>
  <cp:lastModifiedBy>USER</cp:lastModifiedBy>
  <cp:revision>38</cp:revision>
  <dcterms:created xsi:type="dcterms:W3CDTF">2015-12-02T14:22:18Z</dcterms:created>
  <dcterms:modified xsi:type="dcterms:W3CDTF">2015-12-03T11:47:28Z</dcterms:modified>
</cp:coreProperties>
</file>